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22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  <p:sldId id="277" r:id="rId26"/>
  </p:sldIdLst>
  <p:sldSz cy="5143500" cx="9144000"/>
  <p:notesSz cx="6858000" cy="9144000"/>
  <p:embeddedFontLst>
    <p:embeddedFont>
      <p:font typeface="Oswald"/>
      <p:regular r:id="rId27"/>
      <p:bold r:id="rId2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6.xml"/><Relationship Id="rId22" Type="http://schemas.openxmlformats.org/officeDocument/2006/relationships/slide" Target="slides/slide18.xml"/><Relationship Id="rId21" Type="http://schemas.openxmlformats.org/officeDocument/2006/relationships/slide" Target="slides/slide17.xml"/><Relationship Id="rId24" Type="http://schemas.openxmlformats.org/officeDocument/2006/relationships/slide" Target="slides/slide20.xml"/><Relationship Id="rId23" Type="http://schemas.openxmlformats.org/officeDocument/2006/relationships/slide" Target="slides/slide19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26" Type="http://schemas.openxmlformats.org/officeDocument/2006/relationships/slide" Target="slides/slide22.xml"/><Relationship Id="rId25" Type="http://schemas.openxmlformats.org/officeDocument/2006/relationships/slide" Target="slides/slide21.xml"/><Relationship Id="rId28" Type="http://schemas.openxmlformats.org/officeDocument/2006/relationships/font" Target="fonts/Oswald-bold.fntdata"/><Relationship Id="rId27" Type="http://schemas.openxmlformats.org/officeDocument/2006/relationships/font" Target="fonts/Oswald-regular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slide" Target="slides/slide13.xml"/><Relationship Id="rId16" Type="http://schemas.openxmlformats.org/officeDocument/2006/relationships/slide" Target="slides/slide12.xml"/><Relationship Id="rId19" Type="http://schemas.openxmlformats.org/officeDocument/2006/relationships/slide" Target="slides/slide15.xml"/><Relationship Id="rId18" Type="http://schemas.openxmlformats.org/officeDocument/2006/relationships/slide" Target="slides/slide1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Shape 8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1" name="Shape 9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7" name="Shape 9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Shape 10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" name="Shape 10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5" name="Shape 11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Shape 13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Shape 13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Shape 13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9" name="Shape 13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Shape 14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5" name="Shape 14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Shape 15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Shape 15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Shape 15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7" name="Shape 15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" name="Shape 4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" name="Shape 4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idx="1" type="subTitle"/>
          </p:nvPr>
        </p:nvSpPr>
        <p:spPr>
          <a:xfrm>
            <a:off x="685800" y="2840053"/>
            <a:ext cx="7772400" cy="7847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Shape 11"/>
          <p:cNvSpPr txBox="1"/>
          <p:nvPr>
            <p:ph type="ctrTitle"/>
          </p:nvPr>
        </p:nvSpPr>
        <p:spPr>
          <a:xfrm>
            <a:off x="685800" y="1583342"/>
            <a:ext cx="7772400" cy="11597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" type="body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2" type="body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idx="1" type="body"/>
          </p:nvPr>
        </p:nvSpPr>
        <p:spPr>
          <a:xfrm>
            <a:off x="457200" y="4406309"/>
            <a:ext cx="8229600" cy="5195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1"/>
              </a:buClr>
              <a:buSzPct val="100000"/>
              <a:buNone/>
              <a:defRPr sz="1800">
                <a:solidFill>
                  <a:schemeClr val="dk1"/>
                </a:solidFill>
              </a:defRPr>
            </a:lvl1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chemeClr val="lt1"/>
            </a:gs>
            <a:gs pos="30000">
              <a:schemeClr val="lt1"/>
            </a:gs>
            <a:gs pos="100000">
              <a:schemeClr val="lt2"/>
            </a:gs>
          </a:gsLst>
          <a:path path="circle">
            <a:fillToRect b="50%" l="50%" r="50%" t="50%"/>
          </a:path>
          <a:tileRect/>
        </a:gra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SzPct val="100000"/>
              <a:defRPr sz="3000"/>
            </a:lvl1pPr>
            <a:lvl2pPr lvl="1">
              <a:spcBef>
                <a:spcPts val="480"/>
              </a:spcBef>
              <a:buSzPct val="100000"/>
              <a:defRPr sz="2400"/>
            </a:lvl2pPr>
            <a:lvl3pPr lvl="2">
              <a:spcBef>
                <a:spcPts val="480"/>
              </a:spcBef>
              <a:buSzPct val="100000"/>
              <a:defRPr sz="2400"/>
            </a:lvl3pPr>
            <a:lvl4pPr lvl="3">
              <a:spcBef>
                <a:spcPts val="360"/>
              </a:spcBef>
              <a:buSzPct val="100000"/>
              <a:defRPr sz="1800"/>
            </a:lvl4pPr>
            <a:lvl5pPr lvl="4">
              <a:spcBef>
                <a:spcPts val="360"/>
              </a:spcBef>
              <a:buSzPct val="100000"/>
              <a:defRPr sz="1800"/>
            </a:lvl5pPr>
            <a:lvl6pPr lvl="5">
              <a:spcBef>
                <a:spcPts val="360"/>
              </a:spcBef>
              <a:buSzPct val="100000"/>
              <a:defRPr sz="1800"/>
            </a:lvl6pPr>
            <a:lvl7pPr lvl="6">
              <a:spcBef>
                <a:spcPts val="360"/>
              </a:spcBef>
              <a:buSzPct val="100000"/>
              <a:defRPr sz="1800"/>
            </a:lvl7pPr>
            <a:lvl8pPr lvl="7">
              <a:spcBef>
                <a:spcPts val="360"/>
              </a:spcBef>
              <a:buSzPct val="100000"/>
              <a:defRPr sz="1800"/>
            </a:lvl8pPr>
            <a:lvl9pPr lvl="8">
              <a:spcBef>
                <a:spcPts val="360"/>
              </a:spcBef>
              <a:buSzPct val="100000"/>
              <a:defRPr sz="1800"/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dk1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/>
          <p:nvPr/>
        </p:nvSpPr>
        <p:spPr>
          <a:xfrm>
            <a:off x="588275" y="1438300"/>
            <a:ext cx="7830300" cy="2907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6000">
                <a:latin typeface="Oswald"/>
                <a:ea typeface="Oswald"/>
                <a:cs typeface="Oswald"/>
                <a:sym typeface="Oswald"/>
              </a:rPr>
              <a:t>20 Clean Eating</a:t>
            </a:r>
          </a:p>
          <a:p>
            <a:pPr lvl="0" rtl="0" algn="ctr">
              <a:spcBef>
                <a:spcPts val="0"/>
              </a:spcBef>
              <a:buNone/>
            </a:pPr>
            <a:r>
              <a:rPr b="1" i="1" lang="en" sz="9000">
                <a:solidFill>
                  <a:srgbClr val="0B5394"/>
                </a:solidFill>
                <a:latin typeface="Oswald"/>
                <a:ea typeface="Oswald"/>
                <a:cs typeface="Oswald"/>
                <a:sym typeface="Oswald"/>
              </a:rPr>
              <a:t>Power Tips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#9</a:t>
            </a:r>
          </a:p>
        </p:txBody>
      </p:sp>
      <p:sp>
        <p:nvSpPr>
          <p:cNvPr id="88" name="Shape 88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Eating more slowly will improve your nutrient absorption.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You’ll break your food down more and thus absorb more goodness. Plus you’ll feel fuller faster!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#10</a:t>
            </a:r>
          </a:p>
        </p:txBody>
      </p:sp>
      <p:sp>
        <p:nvSpPr>
          <p:cNvPr id="94" name="Shape 94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As will having a pineapple before dinner.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Thanks to an enzyme called ‘bromelain’ which also has many other benefits.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#11</a:t>
            </a:r>
          </a:p>
        </p:txBody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457200" y="384950"/>
            <a:ext cx="8229600" cy="4437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Saturated fats are actually good for you!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They increase HDL cholesterol and not LDL cholesterol!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#12</a:t>
            </a:r>
          </a:p>
        </p:txBody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x="457200" y="387450"/>
            <a:ext cx="8229600" cy="41891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/>
              <a:t> 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Getting lots of colors on your plate is a good sign.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This suggests a wide variety of nutrients. Greek salad is a perfect example.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#13</a:t>
            </a:r>
          </a:p>
        </p:txBody>
      </p:sp>
      <p:sp>
        <p:nvSpPr>
          <p:cNvPr id="112" name="Shape 112"/>
          <p:cNvSpPr txBox="1"/>
          <p:nvPr>
            <p:ph idx="1" type="body"/>
          </p:nvPr>
        </p:nvSpPr>
        <p:spPr>
          <a:xfrm>
            <a:off x="531875" y="472050"/>
            <a:ext cx="8229600" cy="41475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l">
              <a:spcBef>
                <a:spcPts val="0"/>
              </a:spcBef>
              <a:buNone/>
            </a:pPr>
            <a:r>
              <a:rPr b="1" lang="en"/>
              <a:t> 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Have some casein before bed to build more muscle.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This is slow release protein that will release steadily throughout the night while you’re in an anabolic state.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#14</a:t>
            </a:r>
          </a:p>
        </p:txBody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x="457200" y="429600"/>
            <a:ext cx="8229600" cy="40937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Empty calories are the biggest enemy.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This means more calories and more sugar but without any benefits. 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 	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  <p:transition spd="slow">
    <p:cut/>
  </p:transition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#15</a:t>
            </a:r>
          </a:p>
        </p:txBody>
      </p:sp>
      <p:sp>
        <p:nvSpPr>
          <p:cNvPr id="124" name="Shape 124"/>
          <p:cNvSpPr txBox="1"/>
          <p:nvPr>
            <p:ph idx="1" type="body"/>
          </p:nvPr>
        </p:nvSpPr>
        <p:spPr>
          <a:xfrm>
            <a:off x="556000" y="5492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You can remove a lot of unnecessary sugar and calories from your diet by eradicated soda drinks.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A glass of Coke contains as much sugar as two Cream Eggs!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#16</a:t>
            </a:r>
          </a:p>
        </p:txBody>
      </p:sp>
      <p:sp>
        <p:nvSpPr>
          <p:cNvPr id="130" name="Shape 130"/>
          <p:cNvSpPr txBox="1"/>
          <p:nvPr>
            <p:ph idx="1" type="body"/>
          </p:nvPr>
        </p:nvSpPr>
        <p:spPr>
          <a:xfrm>
            <a:off x="522550" y="528050"/>
            <a:ext cx="8229600" cy="41235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You can make bread-less sandwiches.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Use the tops of mushrooms, a cabbage leaf or even a skewer to hold the fillings together!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Shape 13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#17</a:t>
            </a:r>
          </a:p>
        </p:txBody>
      </p:sp>
      <p:sp>
        <p:nvSpPr>
          <p:cNvPr id="136" name="Shape 136"/>
          <p:cNvSpPr txBox="1"/>
          <p:nvPr>
            <p:ph idx="1" type="body"/>
          </p:nvPr>
        </p:nvSpPr>
        <p:spPr>
          <a:xfrm>
            <a:off x="578550" y="490700"/>
            <a:ext cx="8229600" cy="41609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Often our cravings are linked to nutrient deficiencies.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In extreme cases, this leads to a condition called ‘pica’ that results in people eating hairs, gravel and dirt!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Shape 14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#18</a:t>
            </a:r>
          </a:p>
        </p:txBody>
      </p:sp>
      <p:sp>
        <p:nvSpPr>
          <p:cNvPr id="142" name="Shape 142"/>
          <p:cNvSpPr txBox="1"/>
          <p:nvPr>
            <p:ph idx="1" type="body"/>
          </p:nvPr>
        </p:nvSpPr>
        <p:spPr>
          <a:xfrm>
            <a:off x="382525" y="528025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Your diet actually changes your genes and affects your children!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This is through epigenetics or ‘gene expression’. Just one more reason to eat right!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Tip #1</a:t>
            </a:r>
          </a:p>
        </p:txBody>
      </p:sp>
      <p:sp>
        <p:nvSpPr>
          <p:cNvPr id="40" name="Shape 40"/>
          <p:cNvSpPr txBox="1"/>
          <p:nvPr>
            <p:ph idx="1" type="body"/>
          </p:nvPr>
        </p:nvSpPr>
        <p:spPr>
          <a:xfrm>
            <a:off x="457200" y="1063375"/>
            <a:ext cx="8229600" cy="3973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Bread is not bad for you!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This is a myth perpetuated by a lot of diet plans. Bread is only bad if you have Celiac’s disease or a gluten intolerance.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Shape 14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#19</a:t>
            </a:r>
          </a:p>
        </p:txBody>
      </p:sp>
      <p:sp>
        <p:nvSpPr>
          <p:cNvPr id="148" name="Shape 148"/>
          <p:cNvSpPr txBox="1"/>
          <p:nvPr>
            <p:ph idx="1" type="body"/>
          </p:nvPr>
        </p:nvSpPr>
        <p:spPr>
          <a:xfrm>
            <a:off x="457200" y="384950"/>
            <a:ext cx="8229600" cy="45017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rPr b="1" lang="en"/>
              <a:t>Get a friend to diet with you to make it easier.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rPr b="1" lang="en"/>
              <a:t>Your diet is inextricably linked to your social life. Make that a plus, not a minus!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hape 153"/>
          <p:cNvSpPr txBox="1"/>
          <p:nvPr>
            <p:ph type="title"/>
          </p:nvPr>
        </p:nvSpPr>
        <p:spPr>
          <a:xfrm>
            <a:off x="457200" y="75275"/>
            <a:ext cx="8229600" cy="7266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#20</a:t>
            </a:r>
          </a:p>
        </p:txBody>
      </p:sp>
      <p:sp>
        <p:nvSpPr>
          <p:cNvPr id="154" name="Shape 154"/>
          <p:cNvSpPr txBox="1"/>
          <p:nvPr>
            <p:ph idx="1" type="body"/>
          </p:nvPr>
        </p:nvSpPr>
        <p:spPr>
          <a:xfrm>
            <a:off x="597225" y="158150"/>
            <a:ext cx="8229600" cy="4151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Share a dessert!</a:t>
            </a:r>
          </a:p>
          <a:p>
            <a:pPr lvl="0" rtl="0" algn="l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One example of teaming up on your diet is to share a dessert at a restaurant. A social way to cut back the calories!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Shape 159"/>
          <p:cNvSpPr txBox="1"/>
          <p:nvPr>
            <p:ph idx="1" type="body"/>
          </p:nvPr>
        </p:nvSpPr>
        <p:spPr>
          <a:xfrm>
            <a:off x="457200" y="1445925"/>
            <a:ext cx="8229600" cy="4151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lnSpc>
                <a:spcPct val="144000"/>
              </a:lnSpc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 sz="3600">
                <a:solidFill>
                  <a:schemeClr val="dk1"/>
                </a:solidFill>
              </a:rPr>
              <a:t>Get More Tips By Visiting:</a:t>
            </a:r>
          </a:p>
          <a:p>
            <a:pPr lvl="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t/>
            </a:r>
            <a:endParaRPr sz="3600">
              <a:solidFill>
                <a:schemeClr val="dk1"/>
              </a:solidFill>
            </a:endParaRPr>
          </a:p>
          <a:p>
            <a:pPr lvl="0" rtl="0" algn="ctr">
              <a:lnSpc>
                <a:spcPct val="144000"/>
              </a:lnSpc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 sz="3600">
                <a:solidFill>
                  <a:schemeClr val="dk1"/>
                </a:solidFill>
              </a:rPr>
              <a:t>www.YourURL.com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457200" y="77653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#2</a:t>
            </a:r>
          </a:p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457200" y="622725"/>
            <a:ext cx="8229600" cy="44459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Neither is milk!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Ditto for milk. This is only bad for people with lactose intolerance, who can’t produce lactase. That doesn’t apply to most people in the West!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l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#3</a:t>
            </a:r>
          </a:p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94350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387350"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Simple carbs release sugar more quickly and lead to weight gain.</a:t>
            </a:r>
          </a:p>
          <a:p>
            <a:pPr indent="387350"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indent="387350"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These carbs are quickly absorbed into the blood causing a sudden spike in blood sugar and insulin.</a:t>
            </a:r>
          </a:p>
          <a:p>
            <a:pPr indent="457200" lvl="0" rtl="0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type="title"/>
          </p:nvPr>
        </p:nvSpPr>
        <p:spPr>
          <a:xfrm>
            <a:off x="457200" y="73800"/>
            <a:ext cx="8229600" cy="6959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#4</a:t>
            </a:r>
          </a:p>
        </p:txBody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457200" y="204050"/>
            <a:ext cx="8229600" cy="4511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l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But you still need carbs!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But don’t completely avoid carbs! All our food groups play some role in our body.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#5</a:t>
            </a:r>
          </a:p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457200" y="975600"/>
            <a:ext cx="8229600" cy="3954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You can reheat cooked pasta in order to make it more complex!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If you want to enjoy pasta without worrying about the glycaemic index, try letting it cool then heating it back up in the microwave!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sz="2400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#6</a:t>
            </a:r>
          </a:p>
        </p:txBody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Organ meats are a fantastic source of nutrition.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They contain tons of amino acids as well as antioxidants and even brain boosting substances!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t/>
            </a:r>
            <a:endParaRPr sz="2400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#7</a:t>
            </a:r>
          </a:p>
        </p:txBody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410525" y="528050"/>
            <a:ext cx="8229600" cy="42305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l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Your mood and your diet are intimately linked.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When your body absorbs sugar from your blood, it leaves behind a little tryptophan, which then enters the brain and becomes serotonin – the happiness hormone!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/>
              <a:t>Tip #8</a:t>
            </a:r>
          </a:p>
        </p:txBody>
      </p:sp>
      <p:sp>
        <p:nvSpPr>
          <p:cNvPr id="82" name="Shape 82"/>
          <p:cNvSpPr txBox="1"/>
          <p:nvPr>
            <p:ph idx="1" type="body"/>
          </p:nvPr>
        </p:nvSpPr>
        <p:spPr>
          <a:xfrm>
            <a:off x="457200" y="500050"/>
            <a:ext cx="8229600" cy="41301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1 gram of protein for 1 pound of bodyweight.</a:t>
            </a:r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t/>
            </a:r>
            <a:endParaRPr b="1"/>
          </a:p>
          <a:p>
            <a:pPr lvl="0" rtl="0" algn="ctr">
              <a:spcBef>
                <a:spcPts val="0"/>
              </a:spcBef>
              <a:buClr>
                <a:schemeClr val="dk1"/>
              </a:buClr>
              <a:buSzPct val="36666"/>
              <a:buFont typeface="Arial"/>
              <a:buNone/>
            </a:pPr>
            <a:r>
              <a:rPr b="1" lang="en"/>
              <a:t>…if you want to build muscle according to science!</a:t>
            </a:r>
          </a:p>
          <a:p>
            <a:pPr lvl="0" rtl="0" algn="ctr">
              <a:spcBef>
                <a:spcPts val="0"/>
              </a:spcBef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light-gradien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